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68" r:id="rId3"/>
    <p:sldId id="269" r:id="rId4"/>
    <p:sldId id="264" r:id="rId5"/>
    <p:sldId id="267" r:id="rId6"/>
    <p:sldId id="266" r:id="rId7"/>
    <p:sldId id="256" r:id="rId8"/>
    <p:sldId id="260" r:id="rId9"/>
    <p:sldId id="263" r:id="rId10"/>
    <p:sldId id="262" r:id="rId11"/>
    <p:sldId id="261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 autoAdjust="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10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7144F-06BF-AD4E-9137-186DD9BE361A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EC6C4-255D-0B40-B4BA-20AC331AEF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CycleGAN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C6C4-255D-0B40-B4BA-20AC331AEFC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53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Flowgan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C6C4-255D-0B40-B4BA-20AC331AEFC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47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Flowgan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C6C4-255D-0B40-B4BA-20AC331AEFC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47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15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4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83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15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45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67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0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54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19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56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37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45B67-725E-DC4C-81A4-D35FB7A949CB}" type="datetimeFigureOut">
              <a:rPr kumimoji="1" lang="zh-CN" altLang="en-US" smtClean="0"/>
              <a:t>19/1/23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30593-2BA3-F04F-A13A-EC7C5369CE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37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850" y="1978166"/>
            <a:ext cx="8060852" cy="2203225"/>
          </a:xfrm>
        </p:spPr>
        <p:txBody>
          <a:bodyPr>
            <a:noAutofit/>
          </a:bodyPr>
          <a:lstStyle/>
          <a:p>
            <a:r>
              <a:rPr kumimoji="1" lang="en-US" altLang="zh-CN" sz="3600" b="1" dirty="0" smtClean="0">
                <a:latin typeface="Times New Roman"/>
                <a:cs typeface="Times New Roman"/>
              </a:rPr>
              <a:t>Cycle </a:t>
            </a:r>
            <a:r>
              <a:rPr kumimoji="1" lang="en-US" altLang="zh-CN" sz="3600" b="1" dirty="0" smtClean="0">
                <a:latin typeface="Times New Roman"/>
                <a:cs typeface="Times New Roman"/>
              </a:rPr>
              <a:t>Consistency in Normalizing Flow </a:t>
            </a:r>
            <a:r>
              <a:rPr kumimoji="1" lang="en-US" altLang="zh-CN" sz="3600" b="1" dirty="0" smtClean="0">
                <a:latin typeface="Times New Roman"/>
                <a:cs typeface="Times New Roman"/>
              </a:rPr>
              <a:t>Models (</a:t>
            </a:r>
            <a:r>
              <a:rPr kumimoji="1" lang="en-US" altLang="zh-CN" sz="3600" b="1" dirty="0" err="1" smtClean="0">
                <a:latin typeface="Times New Roman"/>
                <a:cs typeface="Times New Roman"/>
              </a:rPr>
              <a:t>FlowGAN</a:t>
            </a:r>
            <a:r>
              <a:rPr kumimoji="1" lang="en-US" altLang="zh-CN" sz="3600" b="1" dirty="0" smtClean="0">
                <a:latin typeface="Times New Roman"/>
                <a:cs typeface="Times New Roman"/>
              </a:rPr>
              <a:t>)</a:t>
            </a:r>
            <a:endParaRPr kumimoji="1" lang="zh-CN" altLang="en-US" sz="3600" b="1" dirty="0">
              <a:latin typeface="Times New Roman"/>
              <a:cs typeface="Times New Roman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48665" y="5409999"/>
            <a:ext cx="109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Jen Weng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432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result_cityscapes_flowgan_16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4" y="1713855"/>
            <a:ext cx="4978400" cy="33274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2147579" y="1321526"/>
            <a:ext cx="5035086" cy="4287683"/>
            <a:chOff x="2039167" y="929197"/>
            <a:chExt cx="5035086" cy="4287683"/>
          </a:xfrm>
        </p:grpSpPr>
        <p:grpSp>
          <p:nvGrpSpPr>
            <p:cNvPr id="15" name="组 14"/>
            <p:cNvGrpSpPr/>
            <p:nvPr/>
          </p:nvGrpSpPr>
          <p:grpSpPr>
            <a:xfrm>
              <a:off x="2147579" y="929197"/>
              <a:ext cx="4926674" cy="392329"/>
              <a:chOff x="2147579" y="929197"/>
              <a:chExt cx="4926674" cy="392329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147579" y="929197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x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920992" y="929198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G(x)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138334" y="952194"/>
                <a:ext cx="193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 x = F(G(x))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2039167" y="4834876"/>
              <a:ext cx="4916440" cy="382004"/>
              <a:chOff x="2039167" y="4834876"/>
              <a:chExt cx="4916440" cy="382004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039167" y="4834876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y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59040" y="4834876"/>
                <a:ext cx="609171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F(y)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087795" y="4847548"/>
                <a:ext cx="18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</a:t>
                </a:r>
                <a:r>
                  <a:rPr kumimoji="1" lang="en-US" altLang="zh-CN" dirty="0"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y = G(F(y))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2455938" y="535695"/>
            <a:ext cx="4401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>
                <a:latin typeface="Times New Roman"/>
                <a:cs typeface="Times New Roman"/>
              </a:rPr>
              <a:t>F</a:t>
            </a:r>
            <a:r>
              <a:rPr kumimoji="1" lang="en-US" altLang="zh-CN" sz="2200" dirty="0" smtClean="0">
                <a:latin typeface="Times New Roman"/>
                <a:cs typeface="Times New Roman"/>
              </a:rPr>
              <a:t>lowGAN on Cityscapes Dataset</a:t>
            </a:r>
          </a:p>
        </p:txBody>
      </p:sp>
    </p:spTree>
    <p:extLst>
      <p:ext uri="{BB962C8B-B14F-4D97-AF65-F5344CB8AC3E}">
        <p14:creationId xmlns:p14="http://schemas.microsoft.com/office/powerpoint/2010/main" val="401498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8-12-12 at 10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35" y="1342176"/>
            <a:ext cx="5455711" cy="42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9" y="940145"/>
            <a:ext cx="4656535" cy="50093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8998" y="6112060"/>
            <a:ext cx="66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Times New Roman"/>
                <a:cs typeface="Times New Roman"/>
              </a:rPr>
              <a:t>Zhu, J. Y., Park, T., Isola, P., &amp; Efros, A. A. (2017). Unpaired image-to-image translation using cycle-consistent adversarial networks. arXiv preprint.</a:t>
            </a:r>
            <a:endParaRPr kumimoji="1" lang="zh-CN" altLang="en-US" sz="1200" dirty="0">
              <a:latin typeface="Times New Roman"/>
              <a:cs typeface="Times New Rom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91670" y="386370"/>
            <a:ext cx="4964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 smtClean="0">
                <a:latin typeface="Times New Roman"/>
                <a:cs typeface="Times New Roman"/>
              </a:rPr>
              <a:t>Unsupervised Image-to-Image Translation</a:t>
            </a:r>
            <a:endParaRPr kumimoji="1" lang="zh-CN" altLang="en-US"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4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nhance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04" y="355504"/>
            <a:ext cx="4047366" cy="5676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2563" y="6112060"/>
            <a:ext cx="66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Times New Roman"/>
                <a:cs typeface="Times New Roman"/>
              </a:rPr>
              <a:t>Zhu, J. Y., Park, T., Isola, P., &amp; Efros, A. A. (2017). Unpaired image-to-image translation using cycle-consistent adversarial networks. arXiv preprint.</a:t>
            </a:r>
            <a:endParaRPr kumimoji="1"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77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CycleGan </a:t>
            </a:r>
            <a:r>
              <a:rPr lang="en-US" altLang="zh-CN" dirty="0"/>
              <a:t>is GAN network that learns image-to-image translation. It augments the GAN loss with another term (</a:t>
            </a:r>
            <a:r>
              <a:rPr lang="en-US" altLang="zh-CN" i="1" dirty="0"/>
              <a:t>cycle loss</a:t>
            </a:r>
            <a:r>
              <a:rPr lang="en-US" altLang="zh-CN" dirty="0"/>
              <a:t>) that ensures that translating from one domain to another is </a:t>
            </a:r>
            <a:r>
              <a:rPr lang="en-US" altLang="zh-CN" dirty="0" smtClean="0"/>
              <a:t>reversible (or “cycle-consistent”). </a:t>
            </a:r>
            <a:r>
              <a:rPr lang="en-US" altLang="zh-CN" dirty="0"/>
              <a:t>Normalizing flow models automatically guarantee such </a:t>
            </a:r>
            <a:r>
              <a:rPr lang="en-US" altLang="zh-CN" dirty="0" smtClean="0"/>
              <a:t>consistency.</a:t>
            </a:r>
            <a:endParaRPr lang="en-US" altLang="zh-CN" dirty="0" smtClean="0">
              <a:effectLst/>
            </a:endParaRPr>
          </a:p>
          <a:p>
            <a:r>
              <a:rPr lang="en-US" altLang="zh-CN" dirty="0"/>
              <a:t>In this project, we leveraged a flow model as a replacement to the cycle loss term in the CycleGAN objective. We implemented a flow model to learn the translation </a:t>
            </a:r>
            <a:r>
              <a:rPr lang="en-US" altLang="zh-CN" dirty="0" smtClean="0"/>
              <a:t>G: X-&gt;Y. </a:t>
            </a:r>
          </a:p>
          <a:p>
            <a:r>
              <a:rPr lang="en-US" altLang="zh-CN" dirty="0" smtClean="0"/>
              <a:t>Since </a:t>
            </a:r>
            <a:r>
              <a:rPr lang="en-US" altLang="zh-CN" dirty="0"/>
              <a:t>flow models are invertible, by passing the image of style B through the inverse of the </a:t>
            </a:r>
            <a:r>
              <a:rPr lang="en-US" altLang="zh-CN" dirty="0" smtClean="0"/>
              <a:t>flow (F: Y-&gt;X), </a:t>
            </a:r>
            <a:r>
              <a:rPr lang="en-US" altLang="zh-CN" dirty="0"/>
              <a:t>we will get the translated image of style A.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61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8-12-12 at 10.0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5" y="0"/>
            <a:ext cx="5775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8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creen Shot 2018-12-12 at 10.0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2" y="0"/>
            <a:ext cx="7772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esult_facades_cyclegan_50_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11"/>
          <a:stretch/>
        </p:blipFill>
        <p:spPr>
          <a:xfrm>
            <a:off x="1877743" y="1791790"/>
            <a:ext cx="3327400" cy="1662233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2156515" y="1389137"/>
            <a:ext cx="5035086" cy="4287683"/>
            <a:chOff x="2039167" y="929197"/>
            <a:chExt cx="5035086" cy="4287683"/>
          </a:xfrm>
        </p:grpSpPr>
        <p:grpSp>
          <p:nvGrpSpPr>
            <p:cNvPr id="17" name="组 16"/>
            <p:cNvGrpSpPr/>
            <p:nvPr/>
          </p:nvGrpSpPr>
          <p:grpSpPr>
            <a:xfrm>
              <a:off x="2147579" y="929197"/>
              <a:ext cx="4926674" cy="392329"/>
              <a:chOff x="2147579" y="929197"/>
              <a:chExt cx="4926674" cy="3923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147579" y="929197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x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920992" y="929198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G(x)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138334" y="952194"/>
                <a:ext cx="193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 x = F(G(x))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2039167" y="4834876"/>
              <a:ext cx="4916440" cy="382004"/>
              <a:chOff x="2039167" y="4834876"/>
              <a:chExt cx="4916440" cy="38200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039167" y="4834876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y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59040" y="4834876"/>
                <a:ext cx="609171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F(y)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087795" y="4847548"/>
                <a:ext cx="18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</a:t>
                </a:r>
                <a:r>
                  <a:rPr kumimoji="1" lang="en-US" altLang="zh-CN" dirty="0"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y = G(F(y))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pic>
        <p:nvPicPr>
          <p:cNvPr id="13" name="图片 12" descr="result_facades_cyclegan_50_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6"/>
          <a:stretch/>
        </p:blipFill>
        <p:spPr>
          <a:xfrm>
            <a:off x="3541443" y="3443699"/>
            <a:ext cx="3327400" cy="1684908"/>
          </a:xfrm>
          <a:prstGeom prst="rect">
            <a:avLst/>
          </a:prstGeom>
        </p:spPr>
      </p:pic>
      <p:pic>
        <p:nvPicPr>
          <p:cNvPr id="14" name="图片 13" descr="result_facades_cyclegan_50_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9" r="49732" b="33429"/>
          <a:stretch/>
        </p:blipFill>
        <p:spPr>
          <a:xfrm>
            <a:off x="5196207" y="1791790"/>
            <a:ext cx="1672636" cy="1651909"/>
          </a:xfrm>
          <a:prstGeom prst="rect">
            <a:avLst/>
          </a:prstGeom>
        </p:spPr>
      </p:pic>
      <p:pic>
        <p:nvPicPr>
          <p:cNvPr id="15" name="图片 14" descr="result_facades_cyclegan_50_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8" t="33182" b="33429"/>
          <a:stretch/>
        </p:blipFill>
        <p:spPr>
          <a:xfrm>
            <a:off x="1886679" y="3466374"/>
            <a:ext cx="1675414" cy="16622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62436" y="535695"/>
            <a:ext cx="366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 smtClean="0">
                <a:latin typeface="Times New Roman"/>
                <a:cs typeface="Times New Roman"/>
              </a:rPr>
              <a:t>CycleGAN on Facades Dataset</a:t>
            </a:r>
          </a:p>
        </p:txBody>
      </p:sp>
    </p:spTree>
    <p:extLst>
      <p:ext uri="{BB962C8B-B14F-4D97-AF65-F5344CB8AC3E}">
        <p14:creationId xmlns:p14="http://schemas.microsoft.com/office/powerpoint/2010/main" val="347388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esult_facades_flowgan_46_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3"/>
          <a:stretch/>
        </p:blipFill>
        <p:spPr>
          <a:xfrm>
            <a:off x="3695885" y="3427701"/>
            <a:ext cx="3327400" cy="1675602"/>
          </a:xfrm>
          <a:prstGeom prst="rect">
            <a:avLst/>
          </a:prstGeom>
        </p:spPr>
      </p:pic>
      <p:pic>
        <p:nvPicPr>
          <p:cNvPr id="16" name="图片 15" descr="result_facades_flowgan_46_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11"/>
          <a:stretch/>
        </p:blipFill>
        <p:spPr>
          <a:xfrm>
            <a:off x="2042510" y="1775792"/>
            <a:ext cx="3327400" cy="1662233"/>
          </a:xfrm>
          <a:prstGeom prst="rect">
            <a:avLst/>
          </a:prstGeom>
        </p:spPr>
      </p:pic>
      <p:pic>
        <p:nvPicPr>
          <p:cNvPr id="11" name="图片 10" descr="result_facades_flowgan_46_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33202" b="34033"/>
          <a:stretch/>
        </p:blipFill>
        <p:spPr>
          <a:xfrm>
            <a:off x="2042510" y="3438025"/>
            <a:ext cx="1669233" cy="1631141"/>
          </a:xfrm>
          <a:prstGeom prst="rect">
            <a:avLst/>
          </a:prstGeom>
        </p:spPr>
      </p:pic>
      <p:pic>
        <p:nvPicPr>
          <p:cNvPr id="17" name="图片 16" descr="result_facades_flowgan_46_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2" r="49884" b="34033"/>
          <a:stretch/>
        </p:blipFill>
        <p:spPr>
          <a:xfrm>
            <a:off x="5369910" y="1786116"/>
            <a:ext cx="1667563" cy="1631141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2152097" y="1294183"/>
            <a:ext cx="5035086" cy="4287683"/>
            <a:chOff x="2039167" y="929197"/>
            <a:chExt cx="5035086" cy="4287683"/>
          </a:xfrm>
        </p:grpSpPr>
        <p:grpSp>
          <p:nvGrpSpPr>
            <p:cNvPr id="28" name="组 27"/>
            <p:cNvGrpSpPr/>
            <p:nvPr/>
          </p:nvGrpSpPr>
          <p:grpSpPr>
            <a:xfrm>
              <a:off x="2147579" y="929197"/>
              <a:ext cx="4926674" cy="392329"/>
              <a:chOff x="2147579" y="929197"/>
              <a:chExt cx="4926674" cy="392329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2147579" y="929197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x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20992" y="929198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G(x)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38334" y="952194"/>
                <a:ext cx="193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 x = F(G(x))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9" name="组 28"/>
            <p:cNvGrpSpPr/>
            <p:nvPr/>
          </p:nvGrpSpPr>
          <p:grpSpPr>
            <a:xfrm>
              <a:off x="2039167" y="4834876"/>
              <a:ext cx="4916440" cy="382004"/>
              <a:chOff x="2039167" y="4834876"/>
              <a:chExt cx="4916440" cy="38200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9167" y="4834876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y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859040" y="4834876"/>
                <a:ext cx="609171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F(y)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087795" y="4847548"/>
                <a:ext cx="18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</a:t>
                </a:r>
                <a:r>
                  <a:rPr kumimoji="1" lang="en-US" altLang="zh-CN" dirty="0"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y = G(F(y))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36" name="文本框 35"/>
          <p:cNvSpPr txBox="1"/>
          <p:nvPr/>
        </p:nvSpPr>
        <p:spPr>
          <a:xfrm>
            <a:off x="2662436" y="535695"/>
            <a:ext cx="366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 smtClean="0">
                <a:latin typeface="Times New Roman"/>
                <a:cs typeface="Times New Roman"/>
              </a:rPr>
              <a:t>FlowGAN on Facades Dataset</a:t>
            </a:r>
          </a:p>
        </p:txBody>
      </p:sp>
    </p:spTree>
    <p:extLst>
      <p:ext uri="{BB962C8B-B14F-4D97-AF65-F5344CB8AC3E}">
        <p14:creationId xmlns:p14="http://schemas.microsoft.com/office/powerpoint/2010/main" val="182807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esult_cityscapes_cyclegan_25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14" y="1848072"/>
            <a:ext cx="4978400" cy="332740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2147579" y="1455743"/>
            <a:ext cx="5035086" cy="4287683"/>
            <a:chOff x="2039167" y="929197"/>
            <a:chExt cx="5035086" cy="4287683"/>
          </a:xfrm>
        </p:grpSpPr>
        <p:grpSp>
          <p:nvGrpSpPr>
            <p:cNvPr id="12" name="组 11"/>
            <p:cNvGrpSpPr/>
            <p:nvPr/>
          </p:nvGrpSpPr>
          <p:grpSpPr>
            <a:xfrm>
              <a:off x="2147579" y="929197"/>
              <a:ext cx="4926674" cy="392329"/>
              <a:chOff x="2147579" y="929197"/>
              <a:chExt cx="4926674" cy="392329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147579" y="929197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x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920992" y="929198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G(x)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138334" y="952194"/>
                <a:ext cx="1935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 x = F(G(x))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2039167" y="4834876"/>
              <a:ext cx="4916440" cy="382004"/>
              <a:chOff x="2039167" y="4834876"/>
              <a:chExt cx="4916440" cy="38200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039167" y="4834876"/>
                <a:ext cx="774369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Real y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59040" y="4834876"/>
                <a:ext cx="609171" cy="38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F(y)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087795" y="4847548"/>
                <a:ext cx="1867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Rec</a:t>
                </a:r>
                <a:r>
                  <a:rPr kumimoji="1" lang="en-US" altLang="zh-CN" dirty="0">
                    <a:latin typeface="Times New Roman"/>
                    <a:cs typeface="Times New Roman"/>
                  </a:rPr>
                  <a:t> 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y = G(F(y))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2352689" y="575818"/>
            <a:ext cx="4255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 smtClean="0">
                <a:latin typeface="Times New Roman"/>
                <a:cs typeface="Times New Roman"/>
              </a:rPr>
              <a:t>CycleGAN on Cityscapes Dataset</a:t>
            </a:r>
          </a:p>
        </p:txBody>
      </p:sp>
    </p:spTree>
    <p:extLst>
      <p:ext uri="{BB962C8B-B14F-4D97-AF65-F5344CB8AC3E}">
        <p14:creationId xmlns:p14="http://schemas.microsoft.com/office/powerpoint/2010/main" val="210522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388</Words>
  <Application>Microsoft Macintosh PowerPoint</Application>
  <PresentationFormat>全屏显示(4:3)</PresentationFormat>
  <Paragraphs>43</Paragraphs>
  <Slides>11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Cycle Consistency in Normalizing Flow Models (FlowGAN)</vt:lpstr>
      <vt:lpstr>PowerPoint 演示文稿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Weng</dc:creator>
  <cp:lastModifiedBy>Weng</cp:lastModifiedBy>
  <cp:revision>29</cp:revision>
  <dcterms:created xsi:type="dcterms:W3CDTF">2018-12-13T04:56:19Z</dcterms:created>
  <dcterms:modified xsi:type="dcterms:W3CDTF">2019-01-23T21:49:59Z</dcterms:modified>
</cp:coreProperties>
</file>